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70" r:id="rId8"/>
    <p:sldId id="271" r:id="rId9"/>
    <p:sldId id="262" r:id="rId10"/>
    <p:sldId id="263" r:id="rId11"/>
    <p:sldId id="272" r:id="rId12"/>
    <p:sldId id="273" r:id="rId13"/>
    <p:sldId id="264" r:id="rId14"/>
    <p:sldId id="265" r:id="rId15"/>
    <p:sldId id="266" r:id="rId16"/>
    <p:sldId id="267" r:id="rId17"/>
    <p:sldId id="274" r:id="rId18"/>
    <p:sldId id="275" r:id="rId19"/>
    <p:sldId id="26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6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7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02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7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0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4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9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1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6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2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826C7-FB44-4832-BB59-CC37606E6ABA}" type="datetimeFigureOut">
              <a:rPr lang="en-US" smtClean="0"/>
              <a:t>07/24/2018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F3AB2-F9E1-4515-A084-0615172A7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23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6772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7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046C-5E10-42D8-A4FB-28A30B2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2009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智慧书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诗歌书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682FAC-B0D6-4A0E-8F16-25940BDFC9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7" y="1143000"/>
          <a:ext cx="12192006" cy="571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1">
                  <a:extLst>
                    <a:ext uri="{9D8B030D-6E8A-4147-A177-3AD203B41FA5}">
                      <a16:colId xmlns:a16="http://schemas.microsoft.com/office/drawing/2014/main" val="18369295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855118406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2247155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85854874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15264127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430218974"/>
                    </a:ext>
                  </a:extLst>
                </a:gridCol>
              </a:tblGrid>
              <a:tr h="727957"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伯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詩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篇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箴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道書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雅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60774"/>
                  </a:ext>
                </a:extLst>
              </a:tr>
              <a:tr h="145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以利戶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46096"/>
                  </a:ext>
                </a:extLst>
              </a:tr>
              <a:tr h="1611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1500B.C.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1000B.C.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大部分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940B.C.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970B.C.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05343"/>
                  </a:ext>
                </a:extLst>
              </a:tr>
              <a:tr h="1191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地點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烏斯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猶大曠野與耶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12365"/>
                  </a:ext>
                </a:extLst>
              </a:tr>
              <a:tr h="727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鑰意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苦難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靈交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虛空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愛情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55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29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 歌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2625"/>
            <a:ext cx="11201400" cy="4648200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 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970B.C.</a:t>
            </a:r>
          </a:p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耶路撒冷皇宮。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指出男女真誠愛情的楷模。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以色列的愛情。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8480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1605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4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雅歌之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</a:t>
            </a:r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33524"/>
            <a:ext cx="12192000" cy="53244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猶太人所重視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每年逾越節的第八天要誦讀「雅歌書」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為外院，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傳道書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為聖所，</a:t>
            </a:r>
            <a:endParaRPr lang="en-US" altLang="zh-TW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為至聖所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基督徒所尊崇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認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為是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基督與教會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之預表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猶太人與上帝的關係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62:4,5;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2:16,19)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基督徒與基督的關係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5:25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，啟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19:7-9)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782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2555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825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雅歌之釋法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9224"/>
            <a:ext cx="12192000" cy="543877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寓意法</a:t>
            </a:r>
            <a:r>
              <a:rPr lang="en-US" altLang="zh-CN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Allegorical)</a:t>
            </a:r>
            <a:r>
              <a:rPr lang="zh-CN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－這法指雅歌書的故事是虛構的，喻耶和華與以色列的愛情；以色列如耶和華之新婦，得神所愛；這是大部分猶太學者的看法。</a:t>
            </a:r>
            <a:endParaRPr lang="en-US" sz="5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預表法</a:t>
            </a:r>
            <a:r>
              <a:rPr lang="en-US" altLang="zh-CN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Typical)</a:t>
            </a:r>
            <a:r>
              <a:rPr lang="zh-CN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－故事是真實的，暗指基督與教會的感情；教會如基督之新婦，得主所愛；這是多數保守派學者的看法。</a:t>
            </a:r>
            <a:endParaRPr lang="en-US" sz="5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戲劇法</a:t>
            </a:r>
            <a:r>
              <a:rPr lang="en-US" altLang="zh-CN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Dramatic)</a:t>
            </a:r>
            <a:r>
              <a:rPr lang="zh-CN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－故事為齙演劇，書中的牧人不是所羅門，而是書拉密女的愛人；書拉密女堅守她的貞潔，嚴拒所羅門之引誘，後來重回她愛人之懷抱；此法為</a:t>
            </a:r>
            <a:r>
              <a:rPr lang="ja-JP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部分</a:t>
            </a:r>
            <a:r>
              <a:rPr lang="zh-CN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保守派學者之觀點。</a:t>
            </a:r>
            <a:endParaRPr lang="en-US" sz="5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字面法</a:t>
            </a:r>
            <a:r>
              <a:rPr lang="en-US" altLang="zh-CN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Literal)</a:t>
            </a:r>
            <a:r>
              <a:rPr lang="zh-CN" altLang="en-US" sz="5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－本書最基本的信息是以一段歷史故事顯出男女愛情之真摯與忠貞，尤是「婚姻式」的愛情；這法基於本書之文學特色，是保守派內以正意分解聖經者之觀點。</a:t>
            </a:r>
            <a:endParaRPr lang="en-US" sz="5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47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1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雅歌之主旨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8251"/>
            <a:ext cx="12192000" cy="55530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雅歌是要我们领会到：基督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所罗门豫表的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如何爱我们， 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而我们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书拉密女豫表的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应该如何爱祂、追随祂。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所罗门是平安王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在荣耀里掌权。雅歌领我们认识祂是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祂已经从死里复活升天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在复活里掌权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大有荣耀。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书拉密女代表个人的经历，信徒从羡慕主起头，到与主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有满足的交通为止。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本书的中心，是讲到属灵的交通。进步追求跟随主的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属灵情形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一生所经历的阶段，最后所达到的境地。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一个人已经得救了的追求。是关于信徒的问题；是讲到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属乎主的人。不讲信，只讲爱。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47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3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12192000" cy="6553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在以法莲地巴力哈们，所罗门有一个葡萄园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，托给一家以法莲人经管。母亲至少有两子两女；两个女儿，即书拉密女和她的妹妹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；八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。书拉密女在家里时遭她哥哥们的苦待，他们使她放下自己的葡萄园，去看守他们的葡萄园，又使她放羊，以致脸被日光晒黑。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某日，有一个俊美的青年，牧人装束，来自远方，注目于女，和她交友。书拉密女说：「不要因日头把我晒黑了，就轻看我。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我心所爱的阿，求你告诉我，你在何处牧羊」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？牧人说：「妳这女子中极美丽的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。经过一段时日，他们有了深切的爱情。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一日，牧人忽向女子告别，应许即来迎娶。可是他一去不返，也无音信。旁人看来，她是受了牧人的欺骗，但她深信他们的婚约决不中变。久等不来，她想慕不已，有时在思念中会见她的所爱。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又一日，以法莲的山路上尘头大起，车马络绎不绝，向女家而来；有一使者访女，谓奉王命来迎娶。书拉密女起初愕然不知所对；及见王，才知他就是她心爱的牧人，于是发出胜利的欢呼：「</a:t>
            </a:r>
            <a:r>
              <a:rPr lang="zh-CN" altLang="en-US" sz="39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我属我的良人，他也恋慕我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165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794122"/>
              </p:ext>
            </p:extLst>
          </p:nvPr>
        </p:nvGraphicFramePr>
        <p:xfrm>
          <a:off x="1" y="1"/>
          <a:ext cx="12192000" cy="6876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3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824">
                <a:tc rowSpan="2">
                  <a:txBody>
                    <a:bodyPr/>
                    <a:lstStyle/>
                    <a:p>
                      <a:endParaRPr lang="en-US" sz="1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相戀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追求</a:t>
                      </a:r>
                      <a:r>
                        <a:rPr lang="en-US" sz="3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1:1-4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自辯</a:t>
                      </a:r>
                      <a:r>
                        <a:rPr lang="en-US" sz="3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   </a:t>
                      </a:r>
                      <a:r>
                        <a:rPr lang="en-US" sz="3800" b="1" kern="1200" baseline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1:5-6</a:t>
                      </a:r>
                      <a:r>
                        <a:rPr lang="en-US" sz="3800" b="1" baseline="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38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密談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1:7-2:7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82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相訪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良人到訪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</a:t>
                      </a:r>
                      <a:r>
                        <a:rPr lang="en-US" sz="3800" b="1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2:8-9</a:t>
                      </a:r>
                      <a:endParaRPr lang="en-US" sz="38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良人邀游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2:10-14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良人遭拒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2:15-17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鄉女找尋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82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相悅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良人真相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3:6-11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表露愛慕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表露婚意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4:7-5:1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82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相尋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良人到訪不遇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5:2-6a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鄉女起來尋找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5:6b-7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5824">
                <a:tc vMerge="1"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找不到因思成病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5:8-6:3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582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相親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良人之思慕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6:4-13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婚夜之思慕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7:1-8:4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41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鄉女之真相</a:t>
                      </a:r>
                      <a:r>
                        <a:rPr lang="en-US" sz="3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</a:t>
                      </a:r>
                      <a:r>
                        <a:rPr lang="en-US" sz="3800" b="1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8:5-14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042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096674"/>
              </p:ext>
            </p:extLst>
          </p:nvPr>
        </p:nvGraphicFramePr>
        <p:xfrm>
          <a:off x="0" y="-314332"/>
          <a:ext cx="12192000" cy="7172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5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劇本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8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演</a:t>
                      </a: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員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書拉密女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耶路撒冷女子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940"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第一幕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1:2-2:7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1:1（標題)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1：2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1：3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1：4a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1：4b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1：4c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1：4d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1：5－7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1：8－10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1：11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1：12－14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1：15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1：16－2：1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2：2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0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2：3－7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01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3350"/>
            <a:ext cx="12192000" cy="6724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愿他用口与我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亲嘴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；因你的爱情比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酒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更美。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渴望与主亲密相交</a:t>
            </a:r>
            <a:r>
              <a:rPr kumimoji="1" lang="en-US" altLang="zh-CN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kumimoji="1"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有第一手的经历  </a:t>
            </a:r>
            <a:r>
              <a:rPr kumimoji="1"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世界上的享乐</a:t>
            </a:r>
            <a:endParaRPr lang="en-US" altLang="zh-CN" sz="4000" b="1" dirty="0">
              <a:solidFill>
                <a:schemeClr val="accent1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你的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膏油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馨香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你的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名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如同倒出来的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香膏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所以众童女都爱你。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圣灵吸引我们就近主    </a:t>
            </a:r>
            <a:r>
              <a:rPr kumimoji="1" lang="zh-TW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主的馨香令人朝夕思念</a:t>
            </a:r>
            <a:endParaRPr lang="en-US" altLang="zh-CN" sz="4000" b="1" dirty="0">
              <a:solidFill>
                <a:schemeClr val="accent1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愿你</a:t>
            </a:r>
            <a:r>
              <a:rPr lang="zh-CN" alt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吸引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我们就快跑跟随你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王带我进了内室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我们必因你欢喜快乐；我们要称赞你的爱情，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胜似称赞美酒；他们爱你是理所当然的。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主吸引我们爱主追求主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快跑不被世上的声色名利所吸引而远离主 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心里尊主为大，然后灵里才能以神我的救主为乐</a:t>
            </a:r>
            <a:endParaRPr lang="en-US" altLang="zh-CN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主自己是我们欢喜快乐的原因。  与主在内室里交通的结果。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6189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耶路撒冷的众女子阿，我虽然黑，却是秀美，如同基达的帐棚，好像所罗门的幔子。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人的看法      神的看法</a:t>
            </a:r>
          </a:p>
          <a:p>
            <a:pPr marL="0" indent="0">
              <a:buNone/>
            </a:pPr>
            <a:r>
              <a:rPr kumimoji="1"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意为黑 外表黑   里面华美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不要因日头把我晒黑了，就轻看我。我同母的弟兄向我发怒；他们使我看守葡萄园，我自己的葡萄园却没有看守。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环境、背景加给人的负面影响和伤害。</a:t>
            </a:r>
            <a:endParaRPr kumimoji="1"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同有天上的耶路撒冷为母</a:t>
            </a:r>
            <a:r>
              <a:rPr kumimoji="1"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kumimoji="1"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kumimoji="1"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4:26)</a:t>
            </a: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，即同为</a:t>
            </a:r>
            <a:r>
              <a:rPr kumimoji="1"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重生的基督徒</a:t>
            </a: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。弟兄指其拥有较高的权柄。</a:t>
            </a:r>
            <a:endParaRPr kumimoji="1"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人所指派，却非神所派的工作；缺乏神的同在</a:t>
            </a:r>
            <a:endParaRPr kumimoji="1"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kumimoji="1"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自己内心最迫切的需求，就是神的同在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402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662176"/>
              </p:ext>
            </p:extLst>
          </p:nvPr>
        </p:nvGraphicFramePr>
        <p:xfrm>
          <a:off x="0" y="323848"/>
          <a:ext cx="12192000" cy="5975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4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劇本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8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演</a:t>
                      </a: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員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4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書拉密女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耶路撒冷女子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945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</a:t>
                      </a: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幕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2:8-3:5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2: 8-9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9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2: 10-15</a:t>
                      </a:r>
                      <a:r>
                        <a:rPr lang="en-US" sz="4000" b="1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b="1" baseline="0" dirty="0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kern="1200" dirty="0" err="1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用所羅門語</a:t>
                      </a:r>
                      <a:r>
                        <a:rPr lang="en-US" sz="4000" b="1" kern="1200" dirty="0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chemeClr val="accent2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894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2:16-3:14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449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3: 5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8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73644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7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5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1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劇本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8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演</a:t>
                      </a: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員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書拉密女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女子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855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</a:t>
                      </a: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幕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3:6-5:1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3:6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3:7-10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 3:11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85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4:1-7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85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4:8-16a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85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4:16b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85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5:1a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29473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5:1b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543800" y="882682"/>
            <a:ext cx="2219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所羅門</a:t>
            </a:r>
            <a:endParaRPr 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en-US" sz="40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侍衛</a:t>
            </a:r>
            <a:endParaRPr 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5174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411811"/>
              </p:ext>
            </p:extLst>
          </p:nvPr>
        </p:nvGraphicFramePr>
        <p:xfrm>
          <a:off x="28575" y="0"/>
          <a:ext cx="12163425" cy="7024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5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劇本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8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演</a:t>
                      </a: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員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書拉密女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耶路撒冷女子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940"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</a:t>
                      </a: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幕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5:2-6:3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5:2a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5:2b</a:t>
                      </a:r>
                      <a:r>
                        <a:rPr lang="en-US" sz="4000" b="1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b="1" baseline="0" dirty="0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kern="1200" dirty="0" err="1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用所羅門語</a:t>
                      </a:r>
                      <a:r>
                        <a:rPr lang="en-US" sz="4000" b="1" kern="1200" dirty="0">
                          <a:solidFill>
                            <a:schemeClr val="accent2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chemeClr val="accent2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5:3-8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  5:9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5:10-16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6:1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99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6:2-3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097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635709"/>
              </p:ext>
            </p:extLst>
          </p:nvPr>
        </p:nvGraphicFramePr>
        <p:xfrm>
          <a:off x="1" y="0"/>
          <a:ext cx="12191999" cy="6866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60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4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劇本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8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演</a:t>
                      </a: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員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書拉密女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女子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書拉密女</a:t>
                      </a:r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40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之兄弟</a:t>
                      </a:r>
                      <a:endParaRPr lang="en-US" sz="88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679"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  <a:r>
                        <a:rPr lang="en-US" sz="36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五</a:t>
                      </a: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幕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6:4-8:14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6:4-10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6:11-12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6:13a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6:13b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6:13c-7:5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7:6-9a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7:9b-8:4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8:5a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      8:5b-6</a:t>
                      </a:r>
                      <a:endParaRPr lang="en-US" sz="4000" b="1" dirty="0">
                        <a:solidFill>
                          <a:schemeClr val="accent2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8:10-12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8:13b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8:13b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5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8:14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054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48755-90BC-4067-ABFC-9CE8D6E67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37" y="552892"/>
            <a:ext cx="11493796" cy="63051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第一组：宫庭婚礼之回想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（一1～二7）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第二组：新娘爱情之缅怀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（二8～三5）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第三组：订婚良辰之追忆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（三6～五1）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第四组：新娘惊梦之描述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（五2～六3）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第五组：王对新娘之爱慕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（六4～七10）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第六组：新娘对家之思念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（七11～八4）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第七组：利巴嫩山之盟誓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（八5～八14）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1080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406FD-113A-4D99-B9FC-8CA5D979B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817" y="414670"/>
            <a:ext cx="8057707" cy="6443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一、不变应许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二、不破之约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三、神圣的爱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四、经验证实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五、创造之旧绳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六、救赎之红绳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七、拣选之轫绳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八、选择之新绳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9E88F2-F64A-4330-9045-2BEC809CF08F}"/>
              </a:ext>
            </a:extLst>
          </p:cNvPr>
          <p:cNvSpPr txBox="1"/>
          <p:nvPr/>
        </p:nvSpPr>
        <p:spPr>
          <a:xfrm>
            <a:off x="1265275" y="1351508"/>
            <a:ext cx="13078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慈绳爱索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A0DAFBC-1AF1-4D46-81FC-8169F54F278B}"/>
              </a:ext>
            </a:extLst>
          </p:cNvPr>
          <p:cNvSpPr/>
          <p:nvPr/>
        </p:nvSpPr>
        <p:spPr>
          <a:xfrm>
            <a:off x="2573079" y="893135"/>
            <a:ext cx="951170" cy="5358810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63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56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愛心成長的三階段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75" y="2371725"/>
            <a:ext cx="11887200" cy="3805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solidFill>
                  <a:srgbClr val="FFFF00"/>
                </a:solidFill>
              </a:rPr>
              <a:t>	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良人屬我，我也屬他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(2:16)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我屬良人，良人也屬我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(6:3)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我屬良人，他也戀慕我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(7:10)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4123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8351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1389</Words>
  <Application>Microsoft Office PowerPoint</Application>
  <PresentationFormat>Widescreen</PresentationFormat>
  <Paragraphs>265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宋体</vt:lpstr>
      <vt:lpstr>宋体</vt:lpstr>
      <vt:lpstr>Arial</vt:lpstr>
      <vt:lpstr>Calibri</vt:lpstr>
      <vt:lpstr>Calibri Light</vt:lpstr>
      <vt:lpstr>Times New Roman</vt:lpstr>
      <vt:lpstr>Office Theme</vt:lpstr>
      <vt:lpstr>圣经概論 22</vt:lpstr>
      <vt:lpstr>圣经分类合参</vt:lpstr>
      <vt:lpstr>智慧书(诗歌书)</vt:lpstr>
      <vt:lpstr>雅 歌</vt:lpstr>
      <vt:lpstr>雅歌之重要</vt:lpstr>
      <vt:lpstr>雅歌之釋法</vt:lpstr>
      <vt:lpstr>雅歌之主旨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愛心成長的三階段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22</dc:title>
  <dc:creator>Race</dc:creator>
  <cp:lastModifiedBy>Ning Shunbin</cp:lastModifiedBy>
  <cp:revision>41</cp:revision>
  <dcterms:created xsi:type="dcterms:W3CDTF">2018-07-22T17:19:24Z</dcterms:created>
  <dcterms:modified xsi:type="dcterms:W3CDTF">2018-07-24T19:03:04Z</dcterms:modified>
</cp:coreProperties>
</file>